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0" r:id="rId4"/>
    <p:sldId id="258" r:id="rId5"/>
    <p:sldId id="260" r:id="rId6"/>
    <p:sldId id="261" r:id="rId7"/>
    <p:sldId id="262" r:id="rId8"/>
    <p:sldId id="284" r:id="rId9"/>
    <p:sldId id="263" r:id="rId10"/>
    <p:sldId id="285" r:id="rId11"/>
    <p:sldId id="264" r:id="rId12"/>
    <p:sldId id="265" r:id="rId13"/>
    <p:sldId id="266" r:id="rId14"/>
    <p:sldId id="286" r:id="rId15"/>
    <p:sldId id="267" r:id="rId16"/>
    <p:sldId id="268" r:id="rId17"/>
    <p:sldId id="271" r:id="rId18"/>
    <p:sldId id="273" r:id="rId19"/>
    <p:sldId id="274" r:id="rId20"/>
    <p:sldId id="275" r:id="rId21"/>
    <p:sldId id="287" r:id="rId22"/>
    <p:sldId id="272" r:id="rId23"/>
    <p:sldId id="283" r:id="rId24"/>
    <p:sldId id="288" r:id="rId25"/>
    <p:sldId id="270" r:id="rId26"/>
    <p:sldId id="289" r:id="rId27"/>
    <p:sldId id="276" r:id="rId28"/>
    <p:sldId id="277" r:id="rId29"/>
    <p:sldId id="281" r:id="rId30"/>
    <p:sldId id="279" r:id="rId31"/>
    <p:sldId id="269" r:id="rId32"/>
    <p:sldId id="278" r:id="rId33"/>
    <p:sldId id="25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36-b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dibloc.com/comp/cp0304.htm" TargetMode="External"/><Relationship Id="rId2" Type="http://schemas.openxmlformats.org/officeDocument/2006/relationships/hyperlink" Target="http://www.quadibloc.com/comp/cp030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dibloc.com/comp/cp0305.ht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cc.utexas.edu/about/timeli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aycarlson.net/microcontroller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cixconsortium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Provisioning a 64-bit processor</a:t>
            </a:r>
            <a:br>
              <a:rPr lang="en-US" dirty="0" smtClean="0"/>
            </a:br>
            <a:r>
              <a:rPr lang="en-US" dirty="0" smtClean="0"/>
              <a:t>(with 2</a:t>
            </a:r>
            <a:r>
              <a:rPr lang="en-US" baseline="30000" dirty="0" smtClean="0"/>
              <a:t>64</a:t>
            </a:r>
            <a:r>
              <a:rPr lang="en-US" dirty="0" smtClean="0"/>
              <a:t> bytes of memory)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 Brakefield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7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92378"/>
            <a:ext cx="2743583" cy="2619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16-bit computers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40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Whirlwind at Museum of Science, Boston</a:t>
            </a:r>
          </a:p>
          <a:p>
            <a:r>
              <a:rPr lang="en-US" dirty="0" smtClean="0"/>
              <a:t>Core memory stack inside open rack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5659395"/>
            <a:ext cx="208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Texas Instruments </a:t>
            </a:r>
          </a:p>
          <a:p>
            <a:r>
              <a:rPr lang="en-US" dirty="0" smtClean="0"/>
              <a:t>eZ430-Chronos-915 </a:t>
            </a:r>
          </a:p>
          <a:p>
            <a:r>
              <a:rPr lang="en-US" dirty="0" smtClean="0"/>
              <a:t>development kit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5" y="1143000"/>
            <a:ext cx="6144483" cy="2924583"/>
          </a:xfrm>
        </p:spPr>
      </p:pic>
    </p:spTree>
    <p:extLst>
      <p:ext uri="{BB962C8B-B14F-4D97-AF65-F5344CB8AC3E}">
        <p14:creationId xmlns:p14="http://schemas.microsoft.com/office/powerpoint/2010/main" val="118382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</a:t>
            </a:r>
            <a:r>
              <a:rPr lang="en-US" dirty="0" smtClean="0"/>
              <a:t>Addressing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Today’s chips</a:t>
            </a:r>
          </a:p>
          <a:p>
            <a:pPr lvl="1"/>
            <a:r>
              <a:rPr lang="en-US" dirty="0"/>
              <a:t>As low as $</a:t>
            </a:r>
            <a:r>
              <a:rPr lang="en-US" dirty="0" smtClean="0"/>
              <a:t>1 </a:t>
            </a:r>
            <a:r>
              <a:rPr lang="en-US" dirty="0"/>
              <a:t>each in volume</a:t>
            </a:r>
          </a:p>
          <a:p>
            <a:pPr lvl="1"/>
            <a:r>
              <a:rPr lang="en-US" dirty="0"/>
              <a:t>Modest pin counts</a:t>
            </a:r>
          </a:p>
          <a:p>
            <a:pPr lvl="1"/>
            <a:r>
              <a:rPr lang="en-US" dirty="0"/>
              <a:t>Modest RAM and limited program</a:t>
            </a:r>
          </a:p>
          <a:p>
            <a:pPr lvl="1"/>
            <a:r>
              <a:rPr lang="en-US" dirty="0"/>
              <a:t>Self </a:t>
            </a:r>
            <a:r>
              <a:rPr lang="en-US" dirty="0" smtClean="0"/>
              <a:t>contained</a:t>
            </a:r>
          </a:p>
          <a:p>
            <a:pPr lvl="1"/>
            <a:r>
              <a:rPr lang="en-US" dirty="0" smtClean="0"/>
              <a:t>Usually programmed in high level language</a:t>
            </a:r>
          </a:p>
          <a:p>
            <a:pPr lvl="1"/>
            <a:r>
              <a:rPr lang="en-US" dirty="0" smtClean="0"/>
              <a:t>Whole raft of peripherals</a:t>
            </a:r>
          </a:p>
          <a:p>
            <a:pPr lvl="1"/>
            <a:r>
              <a:rPr lang="en-US" dirty="0" smtClean="0"/>
              <a:t>Is under pressure from 32-bit processors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9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32-bit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Gigabyte address space</a:t>
            </a:r>
          </a:p>
          <a:p>
            <a:pPr lvl="1"/>
            <a:r>
              <a:rPr lang="en-US" dirty="0" smtClean="0"/>
              <a:t>Motivation for virtual memory</a:t>
            </a:r>
          </a:p>
          <a:p>
            <a:pPr lvl="1"/>
            <a:r>
              <a:rPr lang="en-US" dirty="0" smtClean="0"/>
              <a:t>Pioneered by IBM 360 in 1964</a:t>
            </a:r>
          </a:p>
          <a:p>
            <a:pPr lvl="1"/>
            <a:r>
              <a:rPr lang="en-US" dirty="0" smtClean="0"/>
              <a:t>Virtual memory added in 1967 for Un. Michigan</a:t>
            </a:r>
          </a:p>
          <a:p>
            <a:pPr lvl="1"/>
            <a:r>
              <a:rPr lang="en-US" dirty="0" smtClean="0"/>
              <a:t>Initially had a 24-bit address (16 megabytes)</a:t>
            </a:r>
          </a:p>
          <a:p>
            <a:pPr lvl="1"/>
            <a:r>
              <a:rPr lang="en-US" dirty="0" smtClean="0"/>
              <a:t>Disk drives for gigabyte storage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1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</a:t>
            </a:r>
            <a:r>
              <a:rPr lang="en-US" dirty="0" smtClean="0"/>
              <a:t>Addressing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represented by Raspberry Pi Zero</a:t>
            </a:r>
          </a:p>
          <a:p>
            <a:pPr lvl="1"/>
            <a:r>
              <a:rPr lang="en-US" dirty="0" smtClean="0"/>
              <a:t>$10 includes chip, IO, memory and gigabyte flash</a:t>
            </a:r>
          </a:p>
          <a:p>
            <a:pPr lvl="1"/>
            <a:r>
              <a:rPr lang="en-US" dirty="0" smtClean="0"/>
              <a:t>Linux operating system</a:t>
            </a:r>
          </a:p>
          <a:p>
            <a:pPr lvl="1"/>
            <a:r>
              <a:rPr lang="en-US" dirty="0" smtClean="0"/>
              <a:t>20 million Raspberry Pi sold so far</a:t>
            </a:r>
          </a:p>
          <a:p>
            <a:r>
              <a:rPr lang="en-US" dirty="0"/>
              <a:t>Cell phones contain same microprocessor</a:t>
            </a:r>
          </a:p>
          <a:p>
            <a:pPr lvl="1"/>
            <a:r>
              <a:rPr lang="en-US" dirty="0"/>
              <a:t>Billions sold</a:t>
            </a:r>
          </a:p>
          <a:p>
            <a:r>
              <a:rPr lang="en-US" dirty="0" smtClean="0"/>
              <a:t>Individual 32-bit chips for under $1</a:t>
            </a:r>
          </a:p>
          <a:p>
            <a:pPr lvl="1"/>
            <a:r>
              <a:rPr lang="en-US" dirty="0" smtClean="0"/>
              <a:t>Sans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93383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91000"/>
            <a:ext cx="3962026" cy="2419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</a:t>
            </a:r>
            <a:r>
              <a:rPr lang="en-US" dirty="0" smtClean="0"/>
              <a:t>computers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19200"/>
            <a:ext cx="5520568" cy="3455320"/>
          </a:xfrm>
        </p:spPr>
      </p:pic>
      <p:sp>
        <p:nvSpPr>
          <p:cNvPr id="6" name="TextBox 5"/>
          <p:cNvSpPr txBox="1"/>
          <p:nvPr/>
        </p:nvSpPr>
        <p:spPr>
          <a:xfrm>
            <a:off x="914400" y="1600200"/>
            <a:ext cx="1976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IBM360-67 at Michigan Terminal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426" y="5931932"/>
            <a:ext cx="182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Raspberry Pi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Omissions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36-bit computers</a:t>
            </a:r>
          </a:p>
          <a:p>
            <a:pPr lvl="1"/>
            <a:r>
              <a:rPr lang="en-US" dirty="0" smtClean="0"/>
              <a:t>IBM 700 series, Univac 1100 series, GE 600 series</a:t>
            </a:r>
          </a:p>
          <a:p>
            <a:pPr lvl="1"/>
            <a:r>
              <a:rPr lang="en-US" dirty="0" smtClean="0"/>
              <a:t>Was the era of 6-bit characters, no lower case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en.wikipedia.org/wiki/36-bit</a:t>
            </a:r>
            <a:endParaRPr lang="en-US" dirty="0" smtClean="0"/>
          </a:p>
          <a:p>
            <a:r>
              <a:rPr lang="en-US" dirty="0" smtClean="0"/>
              <a:t>Early (limited) virtual memory</a:t>
            </a:r>
          </a:p>
          <a:p>
            <a:pPr lvl="1"/>
            <a:r>
              <a:rPr lang="en-US" dirty="0" smtClean="0"/>
              <a:t>both 48-bit word size machines, 1961 &amp; 1962</a:t>
            </a:r>
          </a:p>
          <a:p>
            <a:pPr lvl="1"/>
            <a:r>
              <a:rPr lang="en-US" dirty="0" smtClean="0"/>
              <a:t>Burroughs B5000 &amp; Manchester Atlas-1</a:t>
            </a:r>
          </a:p>
          <a:p>
            <a:r>
              <a:rPr lang="en-US" dirty="0" smtClean="0"/>
              <a:t>History of the PC</a:t>
            </a:r>
          </a:p>
          <a:p>
            <a:pPr lvl="1"/>
            <a:r>
              <a:rPr lang="en-US" dirty="0" smtClean="0"/>
              <a:t>Originally 16 bit, then 32 bit and now 64 bit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336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</a:t>
            </a:r>
            <a:r>
              <a:rPr lang="en-US" dirty="0" smtClean="0"/>
              <a:t>Omissions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Machines with 24-bit and 48-bit </a:t>
            </a:r>
            <a:r>
              <a:rPr lang="en-US" dirty="0" smtClean="0"/>
              <a:t>words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www.quadibloc.com/comp/cp0303.htm</a:t>
            </a:r>
            <a:endParaRPr lang="en-US" dirty="0" smtClean="0"/>
          </a:p>
          <a:p>
            <a:r>
              <a:rPr lang="en-US" dirty="0"/>
              <a:t>Real Machines with 16, 32, and 30-bit </a:t>
            </a:r>
            <a:r>
              <a:rPr lang="en-US" dirty="0" smtClean="0"/>
              <a:t>words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www.quadibloc.com/comp/cp0304.htm</a:t>
            </a:r>
            <a:endParaRPr lang="en-US" dirty="0" smtClean="0"/>
          </a:p>
          <a:p>
            <a:r>
              <a:rPr lang="en-US" dirty="0"/>
              <a:t>Still More Real </a:t>
            </a:r>
            <a:r>
              <a:rPr lang="en-US" dirty="0" smtClean="0"/>
              <a:t>Machines (12-bit words)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www.quadibloc.com/comp/cp0305.htm</a:t>
            </a:r>
            <a:endParaRPr lang="en-US" dirty="0" smtClean="0"/>
          </a:p>
          <a:p>
            <a:r>
              <a:rPr lang="en-US" dirty="0" smtClean="0"/>
              <a:t>History of Digital Equipment (DEC)</a:t>
            </a:r>
          </a:p>
          <a:p>
            <a:pPr marL="457200" lvl="1" indent="0">
              <a:buNone/>
            </a:pPr>
            <a:r>
              <a:rPr lang="en-US" dirty="0" smtClean="0"/>
              <a:t>12, 16, 18, 32, 36 &amp; 64-bit: Transistor, TTL &amp; IC</a:t>
            </a:r>
          </a:p>
        </p:txBody>
      </p:sp>
    </p:spTree>
    <p:extLst>
      <p:ext uri="{BB962C8B-B14F-4D97-AF65-F5344CB8AC3E}">
        <p14:creationId xmlns:p14="http://schemas.microsoft.com/office/powerpoint/2010/main" val="260487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48-bit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high end 64-bit processors limit virtual addressing to 48-bits = 256 Terabytes</a:t>
            </a:r>
          </a:p>
          <a:p>
            <a:pPr lvl="1"/>
            <a:r>
              <a:rPr lang="en-US" dirty="0" smtClean="0"/>
              <a:t>Mostly no need for a larger address space</a:t>
            </a:r>
          </a:p>
          <a:p>
            <a:pPr lvl="1"/>
            <a:r>
              <a:rPr lang="en-US" dirty="0" smtClean="0"/>
              <a:t>Clock rates above 2 GHz</a:t>
            </a:r>
          </a:p>
          <a:p>
            <a:pPr lvl="1"/>
            <a:r>
              <a:rPr lang="en-US" dirty="0" smtClean="0"/>
              <a:t>Multiple cores with four &amp; eight cores common</a:t>
            </a:r>
          </a:p>
          <a:p>
            <a:pPr lvl="1"/>
            <a:r>
              <a:rPr lang="en-US" dirty="0" smtClean="0"/>
              <a:t>Used in cell phones, tablets, PCs, internet servers and supercomputers</a:t>
            </a:r>
          </a:p>
          <a:p>
            <a:pPr lvl="1"/>
            <a:r>
              <a:rPr lang="en-US" dirty="0" smtClean="0"/>
              <a:t>Power consumption ranges from 1 to 100+ watts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48-bit </a:t>
            </a:r>
            <a:r>
              <a:rPr lang="en-US" dirty="0" smtClean="0"/>
              <a:t>Provisioning</a:t>
            </a:r>
            <a:br>
              <a:rPr lang="en-US" dirty="0" smtClean="0"/>
            </a:br>
            <a:r>
              <a:rPr lang="en-US" dirty="0" smtClean="0"/>
              <a:t>(on the cheap)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board computers</a:t>
            </a:r>
          </a:p>
          <a:p>
            <a:pPr lvl="1"/>
            <a:r>
              <a:rPr lang="en-US" dirty="0" smtClean="0"/>
              <a:t>Raspberry Pi 3B+	$35		57 by 86 mm</a:t>
            </a:r>
          </a:p>
          <a:p>
            <a:pPr lvl="2"/>
            <a:r>
              <a:rPr lang="en-US" dirty="0" smtClean="0"/>
              <a:t>No SATA, no M.2, 40 pin IO header</a:t>
            </a:r>
          </a:p>
          <a:p>
            <a:pPr lvl="1"/>
            <a:r>
              <a:rPr lang="en-US" dirty="0"/>
              <a:t>Banana Pi </a:t>
            </a:r>
            <a:r>
              <a:rPr lang="en-US" dirty="0" smtClean="0"/>
              <a:t>W2	$93		105 by 148mm</a:t>
            </a:r>
          </a:p>
          <a:p>
            <a:pPr lvl="2"/>
            <a:r>
              <a:rPr lang="en-US" dirty="0" smtClean="0"/>
              <a:t>(2) SATA, 1Gbps Ethernet, (3) M.2, </a:t>
            </a:r>
          </a:p>
          <a:p>
            <a:pPr lvl="2"/>
            <a:r>
              <a:rPr lang="en-US" dirty="0" smtClean="0"/>
              <a:t>10 watts, 2GB RAM</a:t>
            </a:r>
            <a:r>
              <a:rPr lang="en-US" dirty="0"/>
              <a:t>, 40 pin </a:t>
            </a:r>
            <a:r>
              <a:rPr lang="en-US" dirty="0" smtClean="0"/>
              <a:t>IO header</a:t>
            </a:r>
          </a:p>
          <a:p>
            <a:pPr lvl="1"/>
            <a:r>
              <a:rPr lang="en-US" dirty="0" smtClean="0"/>
              <a:t>UDOO BOLT		$300		</a:t>
            </a:r>
            <a:r>
              <a:rPr lang="en-US" dirty="0" smtClean="0"/>
              <a:t>120 </a:t>
            </a:r>
            <a:r>
              <a:rPr lang="en-US" dirty="0" smtClean="0"/>
              <a:t>x </a:t>
            </a:r>
            <a:r>
              <a:rPr lang="en-US" dirty="0" smtClean="0"/>
              <a:t>120mm</a:t>
            </a:r>
            <a:endParaRPr lang="en-US" dirty="0"/>
          </a:p>
          <a:p>
            <a:pPr lvl="2"/>
            <a:r>
              <a:rPr lang="en-US" dirty="0"/>
              <a:t>(2) SATA, 1Gbps Ethernet, (3) M.2, </a:t>
            </a:r>
          </a:p>
          <a:p>
            <a:pPr lvl="2"/>
            <a:r>
              <a:rPr lang="en-US" dirty="0" smtClean="0"/>
              <a:t>50 </a:t>
            </a:r>
            <a:r>
              <a:rPr lang="en-US" dirty="0"/>
              <a:t>watts, </a:t>
            </a:r>
            <a:r>
              <a:rPr lang="en-US" dirty="0" smtClean="0"/>
              <a:t>up to 32GB RAM, 40 pin Arduino header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0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48-bit Provisioning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So, need the following:</a:t>
            </a:r>
          </a:p>
          <a:p>
            <a:r>
              <a:rPr lang="en-US" dirty="0" smtClean="0"/>
              <a:t>16 Banana Pi or </a:t>
            </a:r>
            <a:r>
              <a:rPr lang="en-US" dirty="0" err="1" smtClean="0"/>
              <a:t>Udoo</a:t>
            </a:r>
            <a:r>
              <a:rPr lang="en-US" dirty="0" smtClean="0"/>
              <a:t> Bolt		$2-5K</a:t>
            </a:r>
          </a:p>
          <a:p>
            <a:r>
              <a:rPr lang="en-US" dirty="0" smtClean="0"/>
              <a:t>32 High capacity disk drives		$8K</a:t>
            </a:r>
          </a:p>
          <a:p>
            <a:r>
              <a:rPr lang="en-US" dirty="0" smtClean="0"/>
              <a:t>As much M.2 flash drive as one can afford</a:t>
            </a:r>
          </a:p>
          <a:p>
            <a:r>
              <a:rPr lang="en-US" dirty="0" smtClean="0"/>
              <a:t>16 port Ethernet switch</a:t>
            </a:r>
          </a:p>
          <a:p>
            <a:r>
              <a:rPr lang="en-US" dirty="0" smtClean="0"/>
              <a:t>Total						$10-20K</a:t>
            </a:r>
          </a:p>
          <a:p>
            <a:r>
              <a:rPr lang="en-US" dirty="0" smtClean="0"/>
              <a:t>Within the range of an expensive hobby or grant money or engineering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2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To give a sense of where we are</a:t>
            </a:r>
          </a:p>
          <a:p>
            <a:r>
              <a:rPr lang="en-US" sz="3000" dirty="0" smtClean="0"/>
              <a:t>To give a sense of scale</a:t>
            </a:r>
          </a:p>
          <a:p>
            <a:r>
              <a:rPr lang="en-US" sz="3000" dirty="0" smtClean="0"/>
              <a:t>To give a sense of history</a:t>
            </a:r>
          </a:p>
          <a:p>
            <a:r>
              <a:rPr lang="en-US" sz="3000" dirty="0" smtClean="0"/>
              <a:t>To show where the limitations are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000" dirty="0"/>
              <a:t>Simple way to understand the computer industry</a:t>
            </a:r>
          </a:p>
          <a:p>
            <a:r>
              <a:rPr lang="en-US" sz="3000" dirty="0" smtClean="0"/>
              <a:t>Design </a:t>
            </a:r>
            <a:r>
              <a:rPr lang="en-US" sz="3000" dirty="0"/>
              <a:t>regime is “lowest cost”</a:t>
            </a:r>
          </a:p>
          <a:p>
            <a:pPr lvl="1"/>
            <a:r>
              <a:rPr lang="en-US" dirty="0"/>
              <a:t>Simplifies design choices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32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572000"/>
            <a:ext cx="6253558" cy="2129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48-bit Provisioning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34" y="1371600"/>
            <a:ext cx="8229600" cy="4525963"/>
          </a:xfrm>
        </p:spPr>
        <p:txBody>
          <a:bodyPr/>
          <a:lstStyle/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Video server</a:t>
            </a:r>
          </a:p>
          <a:p>
            <a:pPr lvl="1"/>
            <a:r>
              <a:rPr lang="en-US" dirty="0" smtClean="0"/>
              <a:t>Keeping track of everything</a:t>
            </a:r>
          </a:p>
          <a:p>
            <a:pPr lvl="1"/>
            <a:r>
              <a:rPr lang="en-US" dirty="0" smtClean="0"/>
              <a:t>Real time video processing (self driving cars)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Deep neural nets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181600"/>
            <a:ext cx="1519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M.2 SSD </a:t>
            </a:r>
          </a:p>
          <a:p>
            <a:r>
              <a:rPr lang="en-US" dirty="0"/>
              <a:t>c</a:t>
            </a:r>
            <a:r>
              <a:rPr lang="en-US" dirty="0" smtClean="0"/>
              <a:t>ard with 2TB </a:t>
            </a:r>
          </a:p>
          <a:p>
            <a:r>
              <a:rPr lang="en-US" dirty="0" smtClean="0"/>
              <a:t>1.8GBps read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22x80mm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6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84596"/>
            <a:ext cx="2819400" cy="3475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48-bit </a:t>
            </a:r>
            <a:r>
              <a:rPr lang="en-US" dirty="0" smtClean="0"/>
              <a:t>computers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1"/>
            <a:ext cx="3679932" cy="4343400"/>
          </a:xfrm>
        </p:spPr>
      </p:pic>
      <p:sp>
        <p:nvSpPr>
          <p:cNvPr id="5" name="TextBox 4"/>
          <p:cNvSpPr txBox="1"/>
          <p:nvPr/>
        </p:nvSpPr>
        <p:spPr>
          <a:xfrm>
            <a:off x="4419600" y="1371600"/>
            <a:ext cx="34182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45drives.com </a:t>
            </a:r>
            <a:r>
              <a:rPr lang="en-US" dirty="0" err="1" smtClean="0"/>
              <a:t>Storinator</a:t>
            </a:r>
            <a:r>
              <a:rPr lang="en-US" dirty="0" smtClean="0"/>
              <a:t> file server</a:t>
            </a:r>
          </a:p>
          <a:p>
            <a:r>
              <a:rPr lang="en-US" dirty="0" smtClean="0"/>
              <a:t>Back of chassis has large dual </a:t>
            </a:r>
          </a:p>
          <a:p>
            <a:r>
              <a:rPr lang="en-US" dirty="0" smtClean="0"/>
              <a:t>socket x86 board with disk drive </a:t>
            </a:r>
          </a:p>
          <a:p>
            <a:r>
              <a:rPr lang="en-US" dirty="0"/>
              <a:t>c</a:t>
            </a:r>
            <a:r>
              <a:rPr lang="en-US" dirty="0" smtClean="0"/>
              <a:t>onnections and high speed</a:t>
            </a:r>
          </a:p>
          <a:p>
            <a:r>
              <a:rPr lang="en-US" dirty="0" smtClean="0"/>
              <a:t>Ethernet connections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4572000"/>
            <a:ext cx="1600200" cy="65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12TB Seagate 3.5” disk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8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56-bit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Disk drives				$37 per TB</a:t>
            </a:r>
          </a:p>
          <a:p>
            <a:pPr lvl="1"/>
            <a:r>
              <a:rPr lang="en-US" dirty="0" smtClean="0"/>
              <a:t>“Enterprise class” disks for best MTBF</a:t>
            </a:r>
          </a:p>
          <a:p>
            <a:pPr lvl="1"/>
            <a:r>
              <a:rPr lang="en-US" dirty="0" smtClean="0"/>
              <a:t>Housed in large chassis</a:t>
            </a:r>
          </a:p>
          <a:p>
            <a:r>
              <a:rPr lang="en-US" dirty="0" smtClean="0"/>
              <a:t>Disk drives separated from computers</a:t>
            </a:r>
          </a:p>
          <a:p>
            <a:pPr lvl="1"/>
            <a:r>
              <a:rPr lang="en-US" dirty="0" smtClean="0"/>
              <a:t>High speed network connections</a:t>
            </a:r>
          </a:p>
          <a:p>
            <a:pPr lvl="1"/>
            <a:r>
              <a:rPr lang="en-US" dirty="0" smtClean="0"/>
              <a:t>Dedicated file servers</a:t>
            </a:r>
          </a:p>
          <a:p>
            <a:r>
              <a:rPr lang="en-US" dirty="0" smtClean="0"/>
              <a:t>Want/need redundancy</a:t>
            </a:r>
          </a:p>
          <a:p>
            <a:pPr lvl="1"/>
            <a:r>
              <a:rPr lang="en-US" dirty="0" smtClean="0"/>
              <a:t>Both in disk contents and location</a:t>
            </a:r>
          </a:p>
          <a:p>
            <a:pPr lvl="1"/>
            <a:r>
              <a:rPr lang="en-US" dirty="0" smtClean="0"/>
              <a:t>Redundant power supplies &amp; utility feeds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56-bit Provisioning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active market for corporate data sets</a:t>
            </a:r>
          </a:p>
          <a:p>
            <a:r>
              <a:rPr lang="en-US" dirty="0" smtClean="0"/>
              <a:t>Super computers focus on compute power</a:t>
            </a:r>
          </a:p>
          <a:p>
            <a:r>
              <a:rPr lang="en-US" dirty="0" smtClean="0"/>
              <a:t>No low budget solutions</a:t>
            </a:r>
          </a:p>
          <a:p>
            <a:r>
              <a:rPr lang="en-US" dirty="0" smtClean="0"/>
              <a:t>Use cases</a:t>
            </a:r>
          </a:p>
          <a:p>
            <a:pPr lvl="1"/>
            <a:r>
              <a:rPr lang="en-US" dirty="0" smtClean="0"/>
              <a:t>Internet archive		30PB (currently)</a:t>
            </a:r>
          </a:p>
          <a:p>
            <a:pPr lvl="1"/>
            <a:r>
              <a:rPr lang="en-US" dirty="0" smtClean="0"/>
              <a:t>Facebook			100PB (in 2012)</a:t>
            </a:r>
          </a:p>
          <a:p>
            <a:pPr lvl="1"/>
            <a:r>
              <a:rPr lang="en-US" dirty="0" smtClean="0"/>
              <a:t>Texas Advanced Computing Center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www.tacc.utexas.edu/about/timeline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5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56-bit computer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1905000" cy="5092651"/>
          </a:xfrm>
        </p:spPr>
      </p:pic>
      <p:sp>
        <p:nvSpPr>
          <p:cNvPr id="5" name="TextBox 4"/>
          <p:cNvSpPr txBox="1"/>
          <p:nvPr/>
        </p:nvSpPr>
        <p:spPr>
          <a:xfrm>
            <a:off x="3048000" y="1676400"/>
            <a:ext cx="333963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Direct Networks (DDN)</a:t>
            </a:r>
          </a:p>
          <a:p>
            <a:r>
              <a:rPr lang="en-US" sz="2000" dirty="0" smtClean="0"/>
              <a:t>SFA14K file server</a:t>
            </a:r>
          </a:p>
          <a:p>
            <a:r>
              <a:rPr lang="en-US" sz="2000" dirty="0" smtClean="0"/>
              <a:t>(rack of ~1000 disk drives)</a:t>
            </a:r>
          </a:p>
          <a:p>
            <a:r>
              <a:rPr lang="en-US" sz="2000" b="1" dirty="0" smtClean="0"/>
              <a:t>Repeat six times for 64PB</a:t>
            </a:r>
          </a:p>
          <a:p>
            <a:endParaRPr lang="en-US" sz="2000" dirty="0"/>
          </a:p>
          <a:p>
            <a:r>
              <a:rPr lang="en-US" sz="2000" dirty="0" smtClean="0"/>
              <a:t>8x InfiniBand and 40/100GbE</a:t>
            </a:r>
          </a:p>
          <a:p>
            <a:r>
              <a:rPr lang="en-US" sz="2000" dirty="0" smtClean="0"/>
              <a:t>Ethernet connections</a:t>
            </a:r>
          </a:p>
          <a:p>
            <a:endParaRPr lang="en-US" sz="2000" dirty="0"/>
          </a:p>
          <a:p>
            <a:r>
              <a:rPr lang="en-US" sz="2000" dirty="0" smtClean="0"/>
              <a:t>DDN mentioned in </a:t>
            </a:r>
          </a:p>
          <a:p>
            <a:r>
              <a:rPr lang="en-US" sz="2000" dirty="0" smtClean="0"/>
              <a:t>University</a:t>
            </a:r>
            <a:r>
              <a:rPr lang="en-US" sz="2000" dirty="0"/>
              <a:t> </a:t>
            </a:r>
            <a:r>
              <a:rPr lang="en-US" sz="2000" dirty="0" smtClean="0"/>
              <a:t>of Texas “</a:t>
            </a:r>
            <a:r>
              <a:rPr lang="en-US" sz="2000" dirty="0" err="1" smtClean="0"/>
              <a:t>Frontera</a:t>
            </a:r>
            <a:r>
              <a:rPr lang="en-US" sz="2000" dirty="0" smtClean="0"/>
              <a:t>” </a:t>
            </a:r>
          </a:p>
          <a:p>
            <a:r>
              <a:rPr lang="en-US" sz="2000" dirty="0" smtClean="0"/>
              <a:t>Supercomputer press release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969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64-bit Super-Computer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IBM 7030 Stretch was first attempt 1961</a:t>
            </a:r>
          </a:p>
          <a:p>
            <a:pPr lvl="1"/>
            <a:r>
              <a:rPr lang="en-US" dirty="0" smtClean="0"/>
              <a:t>64-bit word size, 24-bit address</a:t>
            </a:r>
          </a:p>
          <a:p>
            <a:r>
              <a:rPr lang="en-US" dirty="0" smtClean="0"/>
              <a:t>CDC 6600 in 1964 was three times faster</a:t>
            </a:r>
          </a:p>
          <a:p>
            <a:pPr lvl="1"/>
            <a:r>
              <a:rPr lang="en-US" dirty="0" smtClean="0"/>
              <a:t>10 MHz clock, multiple arithmetic units</a:t>
            </a:r>
          </a:p>
          <a:p>
            <a:pPr lvl="1"/>
            <a:r>
              <a:rPr lang="en-US" dirty="0" smtClean="0"/>
              <a:t>Stretch could not compete on price</a:t>
            </a:r>
          </a:p>
          <a:p>
            <a:r>
              <a:rPr lang="en-US" dirty="0" smtClean="0"/>
              <a:t>Cray-1 followed in 1974</a:t>
            </a:r>
          </a:p>
          <a:p>
            <a:pPr lvl="1"/>
            <a:r>
              <a:rPr lang="en-US" dirty="0" smtClean="0"/>
              <a:t>80 MHz clock, pipelined arithmetic units</a:t>
            </a:r>
          </a:p>
          <a:p>
            <a:r>
              <a:rPr lang="en-US" dirty="0" smtClean="0"/>
              <a:t>Single chip DEC Alpha in 1992</a:t>
            </a:r>
          </a:p>
          <a:p>
            <a:pPr lvl="1"/>
            <a:r>
              <a:rPr lang="en-US" dirty="0" smtClean="0"/>
              <a:t>Initially 150 MHz, eventually 1.3 GHz 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5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RAM	128GB SIMMs			$5K/TB</a:t>
            </a:r>
          </a:p>
          <a:p>
            <a:r>
              <a:rPr lang="en-US" dirty="0" smtClean="0"/>
              <a:t>SSD	4TB M.2 Card			$150/TB</a:t>
            </a:r>
          </a:p>
          <a:p>
            <a:r>
              <a:rPr lang="en-US" dirty="0" smtClean="0"/>
              <a:t>Disk	10TB consumer grade		$30/TB</a:t>
            </a:r>
          </a:p>
          <a:p>
            <a:r>
              <a:rPr lang="en-US" dirty="0" smtClean="0"/>
              <a:t>Disk	12TB enterprise grade		$37/TB</a:t>
            </a:r>
          </a:p>
          <a:p>
            <a:r>
              <a:rPr lang="en-US" dirty="0" smtClean="0"/>
              <a:t>Disk tray holding 45 disks			$6K+</a:t>
            </a:r>
          </a:p>
          <a:p>
            <a:r>
              <a:rPr lang="en-US" dirty="0" smtClean="0"/>
              <a:t>Single board computer: ARM		$100</a:t>
            </a:r>
          </a:p>
          <a:p>
            <a:r>
              <a:rPr lang="en-US" dirty="0"/>
              <a:t>Single board computer: </a:t>
            </a:r>
            <a:r>
              <a:rPr lang="en-US" dirty="0" smtClean="0"/>
              <a:t>x86-64</a:t>
            </a:r>
            <a:r>
              <a:rPr lang="en-US" dirty="0"/>
              <a:t>	</a:t>
            </a:r>
            <a:r>
              <a:rPr lang="en-US" dirty="0" smtClean="0"/>
              <a:t>	$300+</a:t>
            </a:r>
          </a:p>
          <a:p>
            <a:r>
              <a:rPr lang="en-US" dirty="0" smtClean="0"/>
              <a:t>Server grade x86-64	 “blade”		$2K+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9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64-bit </a:t>
            </a:r>
            <a:r>
              <a:rPr lang="en-US" dirty="0"/>
              <a:t>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256 times the size of the 56-bit system!</a:t>
            </a:r>
          </a:p>
          <a:p>
            <a:r>
              <a:rPr lang="en-US" dirty="0" smtClean="0"/>
              <a:t>The cost is affordable to:</a:t>
            </a:r>
          </a:p>
          <a:p>
            <a:pPr lvl="1"/>
            <a:r>
              <a:rPr lang="en-US" dirty="0" smtClean="0"/>
              <a:t>Multi-Billionaire?</a:t>
            </a:r>
          </a:p>
          <a:p>
            <a:pPr lvl="1"/>
            <a:r>
              <a:rPr lang="en-US" dirty="0" smtClean="0"/>
              <a:t>Large internet company</a:t>
            </a:r>
          </a:p>
          <a:p>
            <a:pPr lvl="1"/>
            <a:r>
              <a:rPr lang="en-US" dirty="0" smtClean="0"/>
              <a:t>Governments</a:t>
            </a:r>
          </a:p>
          <a:p>
            <a:r>
              <a:rPr lang="en-US" dirty="0" smtClean="0"/>
              <a:t>Use case is?</a:t>
            </a:r>
          </a:p>
          <a:p>
            <a:pPr lvl="1"/>
            <a:r>
              <a:rPr lang="en-US" dirty="0" smtClean="0"/>
              <a:t>Mirror the internet</a:t>
            </a:r>
          </a:p>
          <a:p>
            <a:pPr lvl="1"/>
            <a:r>
              <a:rPr lang="en-US" dirty="0" smtClean="0"/>
              <a:t>Model the human 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72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64-bit </a:t>
            </a:r>
            <a:r>
              <a:rPr lang="en-US" dirty="0" smtClean="0"/>
              <a:t>Provisioning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new wrinkles: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A disk drive failing every hour</a:t>
            </a:r>
          </a:p>
          <a:p>
            <a:pPr lvl="1"/>
            <a:r>
              <a:rPr lang="en-US" dirty="0" smtClean="0"/>
              <a:t>A processor card failing every hour</a:t>
            </a:r>
          </a:p>
          <a:p>
            <a:r>
              <a:rPr lang="en-US" dirty="0" smtClean="0"/>
              <a:t>Power consumption in the many megawatts</a:t>
            </a:r>
          </a:p>
          <a:p>
            <a:r>
              <a:rPr lang="en-US" dirty="0" smtClean="0"/>
              <a:t>Software challenges</a:t>
            </a:r>
          </a:p>
        </p:txBody>
      </p:sp>
    </p:spTree>
    <p:extLst>
      <p:ext uri="{BB962C8B-B14F-4D97-AF65-F5344CB8AC3E}">
        <p14:creationId xmlns:p14="http://schemas.microsoft.com/office/powerpoint/2010/main" val="363317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Grains of Rice (Bytes) on a 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row has 255Bytes		$0.10 chip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row has 65KiloB		under $1 chip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row has 16MegaB		CPU &amp; memory chip</a:t>
            </a:r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row has 4GigaB		Raspberry Pi, SD card</a:t>
            </a:r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row has 1TeraB		SBC &amp; disk drive or PC</a:t>
            </a:r>
          </a:p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row has 256TeraB		Electronics chassis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row has 64PetaB		6 Racks for file server</a:t>
            </a:r>
          </a:p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row has 16ExaB	Large room for file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7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Grains of Rice (Bytes) on a 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row has 255B	tiny piece of silicon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row has 65KB	minor piece of silicon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row has 16MB	fraction of a memory chip</a:t>
            </a:r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row has 4GB	fraction of a flash drive</a:t>
            </a:r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row has 1TB	fraction of a disk drive</a:t>
            </a:r>
          </a:p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row has 256TB	24 large (12TB) disk drives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row has 64PB	~6400 large disk drives</a:t>
            </a:r>
          </a:p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row has 16EB	~2M large disk drives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8-bit computers are everywhere</a:t>
            </a:r>
          </a:p>
          <a:p>
            <a:r>
              <a:rPr lang="en-US" dirty="0" smtClean="0"/>
              <a:t>16-bit computers are everywhere</a:t>
            </a:r>
          </a:p>
          <a:p>
            <a:r>
              <a:rPr lang="en-US" dirty="0" smtClean="0"/>
              <a:t>32-bit computers are cheap</a:t>
            </a:r>
          </a:p>
          <a:p>
            <a:r>
              <a:rPr lang="en-US" dirty="0" smtClean="0"/>
              <a:t>64-bit computers in high end cellphones</a:t>
            </a:r>
          </a:p>
          <a:p>
            <a:r>
              <a:rPr lang="en-US" dirty="0" smtClean="0"/>
              <a:t>48-bit (256 terabyte) virtual memory possible but not cheap</a:t>
            </a:r>
          </a:p>
          <a:p>
            <a:r>
              <a:rPr lang="en-US" dirty="0" smtClean="0"/>
              <a:t>64-bit (16 </a:t>
            </a:r>
            <a:r>
              <a:rPr lang="en-US" dirty="0" err="1" smtClean="0"/>
              <a:t>exabyte</a:t>
            </a:r>
            <a:r>
              <a:rPr lang="en-US" dirty="0" smtClean="0"/>
              <a:t>) virtual memory challenging and definitely not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97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8, 16 &amp; 32-bit processors for under $1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review of 21 different processor chips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https://jaycarlson.net/microcontrollers/</a:t>
            </a:r>
            <a:endParaRPr lang="en-US" dirty="0" smtClean="0"/>
          </a:p>
          <a:p>
            <a:r>
              <a:rPr lang="en-US" dirty="0" smtClean="0"/>
              <a:t>This is for the embedded market where cost is paramount.</a:t>
            </a:r>
          </a:p>
          <a:p>
            <a:r>
              <a:rPr lang="en-US" dirty="0" smtClean="0"/>
              <a:t>Program memory is usually on-chip flash</a:t>
            </a:r>
          </a:p>
          <a:p>
            <a:r>
              <a:rPr lang="en-US" dirty="0" smtClean="0"/>
              <a:t>Each chip family is available in hundreds or thousands of variations in memory size, IO devices, speed and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4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64-bit </a:t>
            </a:r>
            <a:r>
              <a:rPr lang="en-US" dirty="0" smtClean="0"/>
              <a:t>Provisioning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Interconnection challenges</a:t>
            </a:r>
          </a:p>
          <a:p>
            <a:pPr lvl="1"/>
            <a:r>
              <a:rPr lang="en-US" dirty="0" smtClean="0"/>
              <a:t>Most supercomputers use a 3D torus interconnect</a:t>
            </a:r>
          </a:p>
          <a:p>
            <a:pPr lvl="1"/>
            <a:r>
              <a:rPr lang="en-US" dirty="0" smtClean="0"/>
              <a:t>Most CPU interconnects are proprietary</a:t>
            </a:r>
          </a:p>
          <a:p>
            <a:pPr lvl="1"/>
            <a:r>
              <a:rPr lang="en-US" dirty="0"/>
              <a:t>CCIX: cache coherent shared virtual </a:t>
            </a:r>
            <a:r>
              <a:rPr lang="en-US" dirty="0" smtClean="0"/>
              <a:t>memory</a:t>
            </a:r>
          </a:p>
          <a:p>
            <a:pPr lvl="2"/>
            <a:r>
              <a:rPr lang="en-US" dirty="0">
                <a:hlinkClick r:id="rId2"/>
              </a:rPr>
              <a:t>https://www.ccixconsortium.com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50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the talk</a:t>
            </a:r>
          </a:p>
          <a:p>
            <a:pPr lvl="1"/>
            <a:r>
              <a:rPr lang="en-US" dirty="0" smtClean="0"/>
              <a:t>Part history, part current technology</a:t>
            </a:r>
          </a:p>
          <a:p>
            <a:pPr lvl="1"/>
            <a:r>
              <a:rPr lang="en-US" dirty="0" smtClean="0"/>
              <a:t>Simple way to understand the computer industry</a:t>
            </a:r>
          </a:p>
          <a:p>
            <a:r>
              <a:rPr lang="en-US" dirty="0"/>
              <a:t>Review of powers of two</a:t>
            </a:r>
          </a:p>
          <a:p>
            <a:r>
              <a:rPr lang="en-US" dirty="0" smtClean="0"/>
              <a:t>The sequence</a:t>
            </a:r>
          </a:p>
          <a:p>
            <a:pPr lvl="1"/>
            <a:r>
              <a:rPr lang="en-US" dirty="0" smtClean="0"/>
              <a:t>8-bit, 16-bit, 32-bit, 48-bit &amp; 64-bit addressing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 of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10</a:t>
            </a:r>
            <a:r>
              <a:rPr lang="en-US" dirty="0" smtClean="0"/>
              <a:t>	=1.024*	10</a:t>
            </a:r>
            <a:r>
              <a:rPr lang="en-US" baseline="30000" dirty="0" smtClean="0"/>
              <a:t>3</a:t>
            </a:r>
            <a:r>
              <a:rPr lang="en-US" dirty="0" smtClean="0"/>
              <a:t>	Kilo(byte)	thousand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20</a:t>
            </a:r>
            <a:r>
              <a:rPr lang="en-US" dirty="0"/>
              <a:t>	</a:t>
            </a:r>
            <a:r>
              <a:rPr lang="en-US" dirty="0" smtClean="0"/>
              <a:t>=1.049</a:t>
            </a:r>
            <a:r>
              <a:rPr lang="en-US" dirty="0"/>
              <a:t>* 	</a:t>
            </a:r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/>
              <a:t>	</a:t>
            </a:r>
            <a:r>
              <a:rPr lang="en-US" dirty="0" smtClean="0"/>
              <a:t>Mega	million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30</a:t>
            </a:r>
            <a:r>
              <a:rPr lang="en-US" dirty="0"/>
              <a:t>	</a:t>
            </a:r>
            <a:r>
              <a:rPr lang="en-US" dirty="0" smtClean="0"/>
              <a:t>=1.074</a:t>
            </a:r>
            <a:r>
              <a:rPr lang="en-US" dirty="0"/>
              <a:t>* 	</a:t>
            </a:r>
            <a:r>
              <a:rPr lang="en-US" dirty="0" smtClean="0"/>
              <a:t>10</a:t>
            </a:r>
            <a:r>
              <a:rPr lang="en-US" baseline="30000" dirty="0" smtClean="0"/>
              <a:t>9</a:t>
            </a:r>
            <a:r>
              <a:rPr lang="en-US" dirty="0"/>
              <a:t>	</a:t>
            </a:r>
            <a:r>
              <a:rPr lang="en-US" dirty="0" smtClean="0"/>
              <a:t>Giga		billion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40</a:t>
            </a:r>
            <a:r>
              <a:rPr lang="en-US" dirty="0"/>
              <a:t>	</a:t>
            </a:r>
            <a:r>
              <a:rPr lang="en-US" dirty="0" smtClean="0"/>
              <a:t>=1.099</a:t>
            </a:r>
            <a:r>
              <a:rPr lang="en-US" dirty="0"/>
              <a:t>* 	</a:t>
            </a:r>
            <a:r>
              <a:rPr lang="en-US" dirty="0" smtClean="0"/>
              <a:t>10</a:t>
            </a:r>
            <a:r>
              <a:rPr lang="en-US" baseline="30000" dirty="0" smtClean="0"/>
              <a:t>12</a:t>
            </a:r>
            <a:r>
              <a:rPr lang="en-US" dirty="0"/>
              <a:t>	</a:t>
            </a:r>
            <a:r>
              <a:rPr lang="en-US" dirty="0" smtClean="0"/>
              <a:t>Tera		trillion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50</a:t>
            </a:r>
            <a:r>
              <a:rPr lang="en-US" dirty="0"/>
              <a:t>	</a:t>
            </a:r>
            <a:r>
              <a:rPr lang="en-US" dirty="0" smtClean="0"/>
              <a:t>=1.125</a:t>
            </a:r>
            <a:r>
              <a:rPr lang="en-US" dirty="0"/>
              <a:t>* 	</a:t>
            </a:r>
            <a:r>
              <a:rPr lang="en-US" dirty="0" smtClean="0"/>
              <a:t>10</a:t>
            </a:r>
            <a:r>
              <a:rPr lang="en-US" baseline="30000" dirty="0" smtClean="0"/>
              <a:t>15</a:t>
            </a:r>
            <a:r>
              <a:rPr lang="en-US" dirty="0"/>
              <a:t>	</a:t>
            </a:r>
            <a:r>
              <a:rPr lang="en-US" dirty="0" smtClean="0"/>
              <a:t>Peta		quadrillion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60</a:t>
            </a:r>
            <a:r>
              <a:rPr lang="en-US" dirty="0"/>
              <a:t>	</a:t>
            </a:r>
            <a:r>
              <a:rPr lang="en-US" dirty="0" smtClean="0"/>
              <a:t>=1.153* </a:t>
            </a:r>
            <a:r>
              <a:rPr lang="en-US" dirty="0"/>
              <a:t>	</a:t>
            </a:r>
            <a:r>
              <a:rPr lang="en-US" dirty="0" smtClean="0"/>
              <a:t>10</a:t>
            </a:r>
            <a:r>
              <a:rPr lang="en-US" baseline="30000" dirty="0" smtClean="0"/>
              <a:t>18</a:t>
            </a:r>
            <a:r>
              <a:rPr lang="en-US" dirty="0"/>
              <a:t>	</a:t>
            </a:r>
            <a:r>
              <a:rPr lang="en-US" dirty="0" err="1" smtClean="0"/>
              <a:t>Exa</a:t>
            </a:r>
            <a:r>
              <a:rPr lang="en-US" dirty="0" smtClean="0"/>
              <a:t>		quintillion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4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review and an extrapolation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Will be addressing memory capacity</a:t>
            </a:r>
          </a:p>
          <a:p>
            <a:r>
              <a:rPr lang="en-US" dirty="0" smtClean="0"/>
              <a:t>When RAM gets too expensive, use virtual memory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8</a:t>
            </a:r>
            <a:r>
              <a:rPr lang="en-US" dirty="0" smtClean="0"/>
              <a:t> = 256 byte computing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16</a:t>
            </a:r>
            <a:r>
              <a:rPr lang="en-US" dirty="0" smtClean="0"/>
              <a:t> = 64KB computing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32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4GB computing</a:t>
            </a:r>
          </a:p>
          <a:p>
            <a:pPr lvl="1"/>
            <a:r>
              <a:rPr lang="en-US" dirty="0" smtClean="0"/>
              <a:t>12 bytes for each person in US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48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256TB computing</a:t>
            </a:r>
          </a:p>
          <a:p>
            <a:pPr lvl="1"/>
            <a:r>
              <a:rPr lang="en-US" dirty="0" smtClean="0"/>
              <a:t>32K bytes for each person in world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64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16EB computing</a:t>
            </a:r>
          </a:p>
          <a:p>
            <a:pPr lvl="1"/>
            <a:r>
              <a:rPr lang="en-US" dirty="0" smtClean="0"/>
              <a:t>Really, really huge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8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Eras (design)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Electro-mechanical</a:t>
            </a:r>
          </a:p>
          <a:p>
            <a:pPr lvl="1"/>
            <a:r>
              <a:rPr lang="en-US" dirty="0" smtClean="0"/>
              <a:t>Desk calculators, tabulating machines, printers</a:t>
            </a:r>
          </a:p>
          <a:p>
            <a:r>
              <a:rPr lang="en-US" dirty="0" err="1" smtClean="0"/>
              <a:t>Vaccum</a:t>
            </a:r>
            <a:r>
              <a:rPr lang="en-US" dirty="0" smtClean="0"/>
              <a:t> tube</a:t>
            </a:r>
          </a:p>
          <a:p>
            <a:pPr lvl="1"/>
            <a:r>
              <a:rPr lang="en-US" dirty="0" smtClean="0"/>
              <a:t>1940s thru mid 50s (giant brains)</a:t>
            </a:r>
          </a:p>
          <a:p>
            <a:r>
              <a:rPr lang="en-US" dirty="0" smtClean="0"/>
              <a:t>Transistor</a:t>
            </a:r>
          </a:p>
          <a:p>
            <a:pPr lvl="1"/>
            <a:r>
              <a:rPr lang="en-US" dirty="0" smtClean="0"/>
              <a:t>Late 50s thru mid 60s (corporate level adoption)</a:t>
            </a:r>
          </a:p>
          <a:p>
            <a:r>
              <a:rPr lang="en-US" dirty="0" smtClean="0"/>
              <a:t>TTL</a:t>
            </a:r>
          </a:p>
          <a:p>
            <a:pPr lvl="1"/>
            <a:r>
              <a:rPr lang="en-US" dirty="0" smtClean="0"/>
              <a:t>Mid 60s thru 70s (department level adoption)</a:t>
            </a:r>
          </a:p>
          <a:p>
            <a:r>
              <a:rPr lang="en-US" dirty="0" smtClean="0"/>
              <a:t>IC</a:t>
            </a:r>
          </a:p>
          <a:p>
            <a:pPr lvl="1"/>
            <a:r>
              <a:rPr lang="en-US" dirty="0" smtClean="0"/>
              <a:t>Early 70s thru today (personal computer &amp; cellphone)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1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8-bit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256 bytes, 64 words</a:t>
            </a:r>
          </a:p>
          <a:p>
            <a:r>
              <a:rPr lang="en-US" dirty="0" smtClean="0"/>
              <a:t>First example: </a:t>
            </a:r>
            <a:r>
              <a:rPr lang="en-US" dirty="0" err="1" smtClean="0"/>
              <a:t>Zuse</a:t>
            </a:r>
            <a:r>
              <a:rPr lang="en-US" dirty="0" smtClean="0"/>
              <a:t> T-3 in 1941</a:t>
            </a:r>
          </a:p>
          <a:p>
            <a:pPr lvl="1"/>
            <a:r>
              <a:rPr lang="en-US" dirty="0" smtClean="0"/>
              <a:t>Relays, film strip used for program</a:t>
            </a:r>
          </a:p>
          <a:p>
            <a:r>
              <a:rPr lang="en-US" dirty="0" smtClean="0"/>
              <a:t>Today’s chips</a:t>
            </a:r>
          </a:p>
          <a:p>
            <a:pPr lvl="1"/>
            <a:r>
              <a:rPr lang="en-US" dirty="0" smtClean="0"/>
              <a:t>As low as 10 cents each in volume</a:t>
            </a:r>
          </a:p>
          <a:p>
            <a:pPr lvl="1"/>
            <a:r>
              <a:rPr lang="en-US" dirty="0" smtClean="0"/>
              <a:t>Low pin counts</a:t>
            </a:r>
          </a:p>
          <a:p>
            <a:pPr lvl="1"/>
            <a:r>
              <a:rPr lang="en-US" dirty="0" smtClean="0"/>
              <a:t>Limited RAM (&lt;256 bytes) and limited program</a:t>
            </a:r>
          </a:p>
          <a:p>
            <a:pPr lvl="1"/>
            <a:r>
              <a:rPr lang="en-US" dirty="0" smtClean="0"/>
              <a:t>Self contained</a:t>
            </a:r>
          </a:p>
          <a:p>
            <a:pPr lvl="1"/>
            <a:r>
              <a:rPr lang="en-US" dirty="0" smtClean="0"/>
              <a:t>Used in simple controller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6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“8-bit” computers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5" y="1600200"/>
            <a:ext cx="5396366" cy="303418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200"/>
            <a:ext cx="2562639" cy="53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4772262"/>
            <a:ext cx="430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Zuse</a:t>
            </a:r>
            <a:r>
              <a:rPr lang="en-US" dirty="0" smtClean="0"/>
              <a:t> Z3 replica </a:t>
            </a:r>
            <a:r>
              <a:rPr lang="en-US" dirty="0" err="1" smtClean="0"/>
              <a:t>Deutsches</a:t>
            </a:r>
            <a:r>
              <a:rPr lang="en-US" dirty="0" smtClean="0"/>
              <a:t> Museum, Munich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67200" y="54864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processor chips from </a:t>
            </a:r>
            <a:r>
              <a:rPr lang="en-US" dirty="0" err="1" smtClean="0"/>
              <a:t>Padauk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0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16-bit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64K bytes</a:t>
            </a:r>
            <a:endParaRPr lang="en-US" dirty="0"/>
          </a:p>
          <a:p>
            <a:r>
              <a:rPr lang="en-US" dirty="0"/>
              <a:t>First example: </a:t>
            </a:r>
            <a:r>
              <a:rPr lang="en-US" dirty="0" smtClean="0"/>
              <a:t>Whirlwind in 1951</a:t>
            </a:r>
            <a:endParaRPr lang="en-US" dirty="0"/>
          </a:p>
          <a:p>
            <a:pPr lvl="1"/>
            <a:r>
              <a:rPr lang="en-US" dirty="0" smtClean="0"/>
              <a:t>Vacuum tube logic</a:t>
            </a:r>
          </a:p>
          <a:p>
            <a:pPr lvl="1"/>
            <a:r>
              <a:rPr lang="en-US" dirty="0" smtClean="0"/>
              <a:t>Initially Williams tube, converted to core</a:t>
            </a:r>
          </a:p>
          <a:p>
            <a:pPr lvl="1"/>
            <a:r>
              <a:rPr lang="en-US" dirty="0" smtClean="0"/>
              <a:t>Essentially a “mini-computer”</a:t>
            </a:r>
          </a:p>
          <a:p>
            <a:pPr lvl="1"/>
            <a:r>
              <a:rPr lang="en-US" dirty="0" smtClean="0"/>
              <a:t>Technology prototype for SAGE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4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1086</Words>
  <Application>Microsoft Office PowerPoint</Application>
  <PresentationFormat>On-screen Show (4:3)</PresentationFormat>
  <Paragraphs>266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Provisioning a 64-bit processor (with 264 bytes of memory)</vt:lpstr>
      <vt:lpstr>Purpose of the talk</vt:lpstr>
      <vt:lpstr>The Grains of Rice (Bytes) on a Chessboard</vt:lpstr>
      <vt:lpstr>Powers of two</vt:lpstr>
      <vt:lpstr>A review and an extrapolation</vt:lpstr>
      <vt:lpstr>Technology Eras (design)</vt:lpstr>
      <vt:lpstr>8-bit addressing</vt:lpstr>
      <vt:lpstr>“8-bit” computers</vt:lpstr>
      <vt:lpstr>16-bit Addressing</vt:lpstr>
      <vt:lpstr>16-bit computers</vt:lpstr>
      <vt:lpstr>16-bit Addressing cont’d</vt:lpstr>
      <vt:lpstr>32-bit Addressing</vt:lpstr>
      <vt:lpstr>32-bit Addressing cont’d</vt:lpstr>
      <vt:lpstr>32-bit computers</vt:lpstr>
      <vt:lpstr>Historical Omissions</vt:lpstr>
      <vt:lpstr>Historical Omissions cont’d</vt:lpstr>
      <vt:lpstr>48-bit Addressing</vt:lpstr>
      <vt:lpstr>48-bit Provisioning (on the cheap)</vt:lpstr>
      <vt:lpstr>48-bit Provisioning cont’d</vt:lpstr>
      <vt:lpstr>48-bit Provisioning cont’d</vt:lpstr>
      <vt:lpstr>48-bit computers</vt:lpstr>
      <vt:lpstr>56-bit Provisioning</vt:lpstr>
      <vt:lpstr>56-bit Provisioning cont’d</vt:lpstr>
      <vt:lpstr>56-bit computer</vt:lpstr>
      <vt:lpstr>The 64-bit Super-Computer</vt:lpstr>
      <vt:lpstr>Some Constraints</vt:lpstr>
      <vt:lpstr>64-bit Provisioning</vt:lpstr>
      <vt:lpstr>64-bit Provisioning cont’d</vt:lpstr>
      <vt:lpstr>The Grains of Rice (Bytes) on a Chessboard</vt:lpstr>
      <vt:lpstr>In Summary</vt:lpstr>
      <vt:lpstr>8, 16 &amp; 32-bit processors for under $1</vt:lpstr>
      <vt:lpstr>64-bit Provisioning cont’d</vt:lpstr>
      <vt:lpstr>Outline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Provisioning a 64-bit processor</dc:title>
  <dc:creator>jimbrake</dc:creator>
  <cp:lastModifiedBy>James Brakefield</cp:lastModifiedBy>
  <cp:revision>48</cp:revision>
  <dcterms:created xsi:type="dcterms:W3CDTF">2006-08-16T00:00:00Z</dcterms:created>
  <dcterms:modified xsi:type="dcterms:W3CDTF">2018-10-31T20:00:37Z</dcterms:modified>
</cp:coreProperties>
</file>